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9" r:id="rId5"/>
    <p:sldId id="269" r:id="rId6"/>
    <p:sldId id="262" r:id="rId7"/>
    <p:sldId id="263" r:id="rId8"/>
    <p:sldId id="273" r:id="rId9"/>
    <p:sldId id="265" r:id="rId10"/>
    <p:sldId id="266" r:id="rId11"/>
    <p:sldId id="275" r:id="rId12"/>
    <p:sldId id="267" r:id="rId13"/>
    <p:sldId id="274"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53A173-C968-4F02-B7F2-50612DB7D7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37D3EDF-734F-4FE1-AA44-801AD14D73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6806B3-4A9A-4C37-B5EA-8DB3DA1A1F1E}" type="datetimeFigureOut">
              <a:rPr lang="en-AU" smtClean="0"/>
              <a:t>31/08/2023</a:t>
            </a:fld>
            <a:endParaRPr lang="en-AU"/>
          </a:p>
        </p:txBody>
      </p:sp>
      <p:sp>
        <p:nvSpPr>
          <p:cNvPr id="4" name="Footer Placeholder 3">
            <a:extLst>
              <a:ext uri="{FF2B5EF4-FFF2-40B4-BE49-F238E27FC236}">
                <a16:creationId xmlns:a16="http://schemas.microsoft.com/office/drawing/2014/main" id="{7306C8AF-9A00-4B9D-9326-0A67D21901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30D9627-E432-4734-9D8C-9BC1451047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394A52-C681-4A4E-B32F-19D2135A254E}" type="slidenum">
              <a:rPr lang="en-AU" smtClean="0"/>
              <a:t>‹#›</a:t>
            </a:fld>
            <a:endParaRPr lang="en-AU"/>
          </a:p>
        </p:txBody>
      </p:sp>
    </p:spTree>
    <p:extLst>
      <p:ext uri="{BB962C8B-B14F-4D97-AF65-F5344CB8AC3E}">
        <p14:creationId xmlns:p14="http://schemas.microsoft.com/office/powerpoint/2010/main" val="2169315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F5E6C-9925-461C-9611-9D0344A6057E}" type="datetimeFigureOut">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F1326-B443-4A3C-B672-D547D72C2149}" type="slidenum">
              <a:t>‹#›</a:t>
            </a:fld>
            <a:endParaRPr lang="en-US"/>
          </a:p>
        </p:txBody>
      </p:sp>
    </p:spTree>
    <p:extLst>
      <p:ext uri="{BB962C8B-B14F-4D97-AF65-F5344CB8AC3E}">
        <p14:creationId xmlns:p14="http://schemas.microsoft.com/office/powerpoint/2010/main" val="86419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Hook: Use narration to engage students. The Guadalupe Mountains are in </a:t>
            </a:r>
            <a:r>
              <a:rPr lang="en-US" b="1" u="sng" dirty="0">
                <a:cs typeface="Calibri"/>
              </a:rPr>
              <a:t>Central </a:t>
            </a:r>
            <a:r>
              <a:rPr lang="en-US" dirty="0">
                <a:cs typeface="Calibri"/>
              </a:rPr>
              <a:t>America near the Mexican border. </a:t>
            </a:r>
          </a:p>
        </p:txBody>
      </p:sp>
      <p:sp>
        <p:nvSpPr>
          <p:cNvPr id="4" name="Slide Number Placeholder 3"/>
          <p:cNvSpPr>
            <a:spLocks noGrp="1"/>
          </p:cNvSpPr>
          <p:nvPr>
            <p:ph type="sldNum" sz="quarter" idx="5"/>
          </p:nvPr>
        </p:nvSpPr>
        <p:spPr/>
        <p:txBody>
          <a:bodyPr/>
          <a:lstStyle/>
          <a:p>
            <a:fld id="{AD700CB7-E106-4204-8C5C-F9C99C7A6F66}" type="slidenum">
              <a:rPr lang="en-US"/>
              <a:t>1</a:t>
            </a:fld>
            <a:endParaRPr lang="en-US"/>
          </a:p>
        </p:txBody>
      </p:sp>
    </p:spTree>
    <p:extLst>
      <p:ext uri="{BB962C8B-B14F-4D97-AF65-F5344CB8AC3E}">
        <p14:creationId xmlns:p14="http://schemas.microsoft.com/office/powerpoint/2010/main" val="36345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MCSHS to MCHS is 600m.</a:t>
            </a:r>
            <a:br>
              <a:rPr lang="en-AU" dirty="0">
                <a:ea typeface="Calibri"/>
                <a:cs typeface="+mn-lt"/>
              </a:rPr>
            </a:br>
            <a:r>
              <a:rPr lang="en-AU" dirty="0">
                <a:ea typeface="Calibri"/>
                <a:cs typeface="Calibri"/>
              </a:rPr>
              <a:t>How did the reef end up on top of a mountain?</a:t>
            </a:r>
            <a:endParaRPr lang="en-AU" dirty="0"/>
          </a:p>
        </p:txBody>
      </p:sp>
      <p:sp>
        <p:nvSpPr>
          <p:cNvPr id="4" name="Slide Number Placeholder 3"/>
          <p:cNvSpPr>
            <a:spLocks noGrp="1"/>
          </p:cNvSpPr>
          <p:nvPr>
            <p:ph type="sldNum" sz="quarter" idx="5"/>
          </p:nvPr>
        </p:nvSpPr>
        <p:spPr/>
        <p:txBody>
          <a:bodyPr/>
          <a:lstStyle/>
          <a:p>
            <a:fld id="{0D6F1326-B443-4A3C-B672-D547D72C2149}" type="slidenum">
              <a:rPr lang="en-AU" smtClean="0"/>
              <a:t>2</a:t>
            </a:fld>
            <a:endParaRPr lang="en-AU"/>
          </a:p>
        </p:txBody>
      </p:sp>
    </p:spTree>
    <p:extLst>
      <p:ext uri="{BB962C8B-B14F-4D97-AF65-F5344CB8AC3E}">
        <p14:creationId xmlns:p14="http://schemas.microsoft.com/office/powerpoint/2010/main" val="204664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 why – how activity</a:t>
            </a:r>
          </a:p>
          <a:p>
            <a:r>
              <a:rPr lang="en-US"/>
              <a:t>What is it? Why is it here? How did it get here?</a:t>
            </a:r>
            <a:endParaRPr lang="en-US">
              <a:cs typeface="Calibri"/>
            </a:endParaRPr>
          </a:p>
          <a:p>
            <a:endParaRPr lang="en-US">
              <a:cs typeface="Calibri"/>
            </a:endParaRPr>
          </a:p>
          <a:p>
            <a:r>
              <a:rPr lang="en-US">
                <a:cs typeface="Calibri"/>
              </a:rPr>
              <a:t>What are these unusual fossils and how did they end up here? </a:t>
            </a:r>
            <a:endParaRPr lang="en-US">
              <a:cs typeface="+mn-lt"/>
            </a:endParaRPr>
          </a:p>
        </p:txBody>
      </p:sp>
      <p:sp>
        <p:nvSpPr>
          <p:cNvPr id="4" name="Slide Number Placeholder 3"/>
          <p:cNvSpPr>
            <a:spLocks noGrp="1"/>
          </p:cNvSpPr>
          <p:nvPr>
            <p:ph type="sldNum" sz="quarter" idx="5"/>
          </p:nvPr>
        </p:nvSpPr>
        <p:spPr/>
        <p:txBody>
          <a:bodyPr/>
          <a:lstStyle/>
          <a:p>
            <a:fld id="{AD700CB7-E106-4204-8C5C-F9C99C7A6F66}" type="slidenum">
              <a:rPr lang="en-US"/>
              <a:t>3</a:t>
            </a:fld>
            <a:endParaRPr lang="en-US"/>
          </a:p>
        </p:txBody>
      </p:sp>
    </p:spTree>
    <p:extLst>
      <p:ext uri="{BB962C8B-B14F-4D97-AF65-F5344CB8AC3E}">
        <p14:creationId xmlns:p14="http://schemas.microsoft.com/office/powerpoint/2010/main" val="7498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fossils in the Guadalupe Mountains come from a prehistoric reef. This diagram shows 3 fossil specimens and the organisms that created them.</a:t>
            </a:r>
          </a:p>
          <a:p>
            <a:endParaRPr lang="en-US" dirty="0">
              <a:cs typeface="Calibri"/>
            </a:endParaRPr>
          </a:p>
        </p:txBody>
      </p:sp>
      <p:sp>
        <p:nvSpPr>
          <p:cNvPr id="4" name="Slide Number Placeholder 3"/>
          <p:cNvSpPr>
            <a:spLocks noGrp="1"/>
          </p:cNvSpPr>
          <p:nvPr>
            <p:ph type="sldNum" sz="quarter" idx="5"/>
          </p:nvPr>
        </p:nvSpPr>
        <p:spPr/>
        <p:txBody>
          <a:bodyPr/>
          <a:lstStyle/>
          <a:p>
            <a:fld id="{AD700CB7-E106-4204-8C5C-F9C99C7A6F66}" type="slidenum">
              <a:rPr lang="en-US"/>
              <a:t>4</a:t>
            </a:fld>
            <a:endParaRPr lang="en-US"/>
          </a:p>
        </p:txBody>
      </p:sp>
    </p:spTree>
    <p:extLst>
      <p:ext uri="{BB962C8B-B14F-4D97-AF65-F5344CB8AC3E}">
        <p14:creationId xmlns:p14="http://schemas.microsoft.com/office/powerpoint/2010/main" val="135520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Horizontal rock layers are seen around the world: Grand Staircase-Escalante National Monument, USA (left); The Twelve Apostles, Australia (</a:t>
            </a:r>
            <a:r>
              <a:rPr lang="en-US" err="1"/>
              <a:t>centre</a:t>
            </a:r>
            <a:r>
              <a:rPr lang="en-US"/>
              <a:t>); Quebrada de las Conchas, Argentina (right).</a:t>
            </a:r>
          </a:p>
        </p:txBody>
      </p:sp>
      <p:sp>
        <p:nvSpPr>
          <p:cNvPr id="4" name="Slide Number Placeholder 3"/>
          <p:cNvSpPr>
            <a:spLocks noGrp="1"/>
          </p:cNvSpPr>
          <p:nvPr>
            <p:ph type="sldNum" sz="quarter" idx="5"/>
          </p:nvPr>
        </p:nvSpPr>
        <p:spPr/>
        <p:txBody>
          <a:bodyPr/>
          <a:lstStyle/>
          <a:p>
            <a:fld id="{AD700CB7-E106-4204-8C5C-F9C99C7A6F66}" type="slidenum">
              <a:rPr lang="en-US"/>
              <a:t>6</a:t>
            </a:fld>
            <a:endParaRPr lang="en-US"/>
          </a:p>
        </p:txBody>
      </p:sp>
    </p:spTree>
    <p:extLst>
      <p:ext uri="{BB962C8B-B14F-4D97-AF65-F5344CB8AC3E}">
        <p14:creationId xmlns:p14="http://schemas.microsoft.com/office/powerpoint/2010/main" val="412862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 A, C, D</a:t>
            </a:r>
          </a:p>
          <a:p>
            <a:endParaRPr lang="en-US">
              <a:cs typeface="Calibri"/>
            </a:endParaRPr>
          </a:p>
        </p:txBody>
      </p:sp>
      <p:sp>
        <p:nvSpPr>
          <p:cNvPr id="4" name="Slide Number Placeholder 3"/>
          <p:cNvSpPr>
            <a:spLocks noGrp="1"/>
          </p:cNvSpPr>
          <p:nvPr>
            <p:ph type="sldNum" sz="quarter" idx="5"/>
          </p:nvPr>
        </p:nvSpPr>
        <p:spPr/>
        <p:txBody>
          <a:bodyPr/>
          <a:lstStyle/>
          <a:p>
            <a:fld id="{AD700CB7-E106-4204-8C5C-F9C99C7A6F66}" type="slidenum">
              <a:rPr lang="en-US"/>
              <a:t>9</a:t>
            </a:fld>
            <a:endParaRPr lang="en-US"/>
          </a:p>
        </p:txBody>
      </p:sp>
    </p:spTree>
    <p:extLst>
      <p:ext uri="{BB962C8B-B14F-4D97-AF65-F5344CB8AC3E}">
        <p14:creationId xmlns:p14="http://schemas.microsoft.com/office/powerpoint/2010/main" val="414107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discussion. Answer: B, A, C, D</a:t>
            </a:r>
          </a:p>
          <a:p>
            <a:endParaRPr lang="en-US">
              <a:cs typeface="Calibri"/>
            </a:endParaRPr>
          </a:p>
        </p:txBody>
      </p:sp>
      <p:sp>
        <p:nvSpPr>
          <p:cNvPr id="4" name="Slide Number Placeholder 3"/>
          <p:cNvSpPr>
            <a:spLocks noGrp="1"/>
          </p:cNvSpPr>
          <p:nvPr>
            <p:ph type="sldNum" sz="quarter" idx="5"/>
          </p:nvPr>
        </p:nvSpPr>
        <p:spPr/>
        <p:txBody>
          <a:bodyPr/>
          <a:lstStyle/>
          <a:p>
            <a:fld id="{AD700CB7-E106-4204-8C5C-F9C99C7A6F66}" type="slidenum">
              <a:rPr lang="en-US"/>
              <a:t>10</a:t>
            </a:fld>
            <a:endParaRPr lang="en-US"/>
          </a:p>
        </p:txBody>
      </p:sp>
    </p:spTree>
    <p:extLst>
      <p:ext uri="{BB962C8B-B14F-4D97-AF65-F5344CB8AC3E}">
        <p14:creationId xmlns:p14="http://schemas.microsoft.com/office/powerpoint/2010/main" val="68857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Formative assessment – students to hold up responses with fingers.</a:t>
            </a:r>
            <a:endParaRPr lang="en-US" dirty="0"/>
          </a:p>
          <a:p>
            <a:endParaRPr lang="en-US" b="1" dirty="0"/>
          </a:p>
          <a:p>
            <a:r>
              <a:rPr lang="en-US" b="1" dirty="0"/>
              <a:t>Fossil E is about the same age as Fossil A. </a:t>
            </a:r>
            <a:r>
              <a:rPr lang="en-US" dirty="0"/>
              <a:t>Fossil E and Fossil A were found in the same layer of rock, so they must have been formed at around the same time.</a:t>
            </a:r>
            <a:endParaRPr lang="en-US"/>
          </a:p>
          <a:p>
            <a:r>
              <a:rPr lang="en-US" b="1" dirty="0"/>
              <a:t>It is younger than Fossil B but older than Fossil C.</a:t>
            </a:r>
            <a:r>
              <a:rPr lang="en-US" dirty="0"/>
              <a:t> Fossil E is in a higher rock layer than fossil B, so B must be older. But it's in a lower layer than Fossil C, so C must be younger.</a:t>
            </a:r>
            <a:endParaRPr lang="en-US" dirty="0">
              <a:cs typeface="Calibri"/>
            </a:endParaRPr>
          </a:p>
        </p:txBody>
      </p:sp>
      <p:sp>
        <p:nvSpPr>
          <p:cNvPr id="4" name="Slide Number Placeholder 3"/>
          <p:cNvSpPr>
            <a:spLocks noGrp="1"/>
          </p:cNvSpPr>
          <p:nvPr>
            <p:ph type="sldNum" sz="quarter" idx="5"/>
          </p:nvPr>
        </p:nvSpPr>
        <p:spPr/>
        <p:txBody>
          <a:bodyPr/>
          <a:lstStyle/>
          <a:p>
            <a:fld id="{AD700CB7-E106-4204-8C5C-F9C99C7A6F66}" type="slidenum">
              <a:rPr lang="en-US"/>
              <a:t>11</a:t>
            </a:fld>
            <a:endParaRPr lang="en-US"/>
          </a:p>
        </p:txBody>
      </p:sp>
    </p:spTree>
    <p:extLst>
      <p:ext uri="{BB962C8B-B14F-4D97-AF65-F5344CB8AC3E}">
        <p14:creationId xmlns:p14="http://schemas.microsoft.com/office/powerpoint/2010/main" val="218103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745B94-9096-482D-8F64-22350552A20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Comic Sans MS" panose="030F0702030302020204" pitchFamily="66" charset="0"/>
              </a:rPr>
              <a:t>A surprising discovery</a:t>
            </a:r>
          </a:p>
        </p:txBody>
      </p:sp>
      <p:pic>
        <p:nvPicPr>
          <p:cNvPr id="4" name="Picture 4" descr="Map&#10;&#10;Description automatically generated">
            <a:extLst>
              <a:ext uri="{FF2B5EF4-FFF2-40B4-BE49-F238E27FC236}">
                <a16:creationId xmlns:a16="http://schemas.microsoft.com/office/drawing/2014/main" id="{081F249F-A305-4B72-A1DD-498D233AE9C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02222" y="1068096"/>
            <a:ext cx="7988397" cy="4719480"/>
          </a:xfrm>
          <a:prstGeom prst="rect">
            <a:avLst/>
          </a:prstGeom>
        </p:spPr>
      </p:pic>
    </p:spTree>
    <p:extLst>
      <p:ext uri="{BB962C8B-B14F-4D97-AF65-F5344CB8AC3E}">
        <p14:creationId xmlns:p14="http://schemas.microsoft.com/office/powerpoint/2010/main" val="252610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E0DB-3FA9-44F6-97A5-DC668D604131}"/>
              </a:ext>
            </a:extLst>
          </p:cNvPr>
          <p:cNvSpPr>
            <a:spLocks noGrp="1"/>
          </p:cNvSpPr>
          <p:nvPr>
            <p:ph type="title"/>
          </p:nvPr>
        </p:nvSpPr>
        <p:spPr>
          <a:xfrm>
            <a:off x="176842" y="1051644"/>
            <a:ext cx="11823939" cy="1325563"/>
          </a:xfrm>
        </p:spPr>
        <p:txBody>
          <a:bodyPr>
            <a:normAutofit fontScale="90000"/>
          </a:bodyPr>
          <a:lstStyle/>
          <a:p>
            <a:endParaRPr lang="en-US" dirty="0">
              <a:latin typeface="Comic Sans MS"/>
              <a:ea typeface="Calibri Light"/>
              <a:cs typeface="Calibri Light"/>
            </a:endParaRPr>
          </a:p>
          <a:p>
            <a:pPr algn="ctr"/>
            <a:r>
              <a:rPr lang="en-US" u="sng" dirty="0">
                <a:ea typeface="+mj-lt"/>
                <a:cs typeface="+mj-lt"/>
              </a:rPr>
              <a:t>Order </a:t>
            </a:r>
            <a:r>
              <a:rPr lang="en-US" dirty="0">
                <a:ea typeface="+mj-lt"/>
                <a:cs typeface="+mj-lt"/>
              </a:rPr>
              <a:t>the fossils from oldest to youngest.</a:t>
            </a:r>
            <a:endParaRPr lang="en-US" dirty="0">
              <a:ea typeface="Calibri Light" panose="020F0302020204030204"/>
              <a:cs typeface="Calibri Light" panose="020F0302020204030204"/>
            </a:endParaRPr>
          </a:p>
          <a:p>
            <a:br>
              <a:rPr lang="en-US" dirty="0"/>
            </a:br>
            <a:endParaRPr lang="en-US"/>
          </a:p>
          <a:p>
            <a:endParaRPr lang="en-US">
              <a:cs typeface="Calibri Light"/>
            </a:endParaRPr>
          </a:p>
        </p:txBody>
      </p:sp>
      <p:pic>
        <p:nvPicPr>
          <p:cNvPr id="4" name="Picture 4">
            <a:extLst>
              <a:ext uri="{FF2B5EF4-FFF2-40B4-BE49-F238E27FC236}">
                <a16:creationId xmlns:a16="http://schemas.microsoft.com/office/drawing/2014/main" id="{06008DDF-05C7-4DA7-955A-19CB042FFC9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8866" y="1834611"/>
            <a:ext cx="8007874" cy="4800373"/>
          </a:xfrm>
        </p:spPr>
      </p:pic>
    </p:spTree>
    <p:extLst>
      <p:ext uri="{BB962C8B-B14F-4D97-AF65-F5344CB8AC3E}">
        <p14:creationId xmlns:p14="http://schemas.microsoft.com/office/powerpoint/2010/main" val="70621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CC19AE97-FC54-438A-8246-C77A457C734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46" y="209278"/>
            <a:ext cx="5577293" cy="3346376"/>
          </a:xfrm>
          <a:prstGeom prst="rect">
            <a:avLst/>
          </a:prstGeom>
        </p:spPr>
      </p:pic>
      <p:sp>
        <p:nvSpPr>
          <p:cNvPr id="2" name="TextBox 1">
            <a:extLst>
              <a:ext uri="{FF2B5EF4-FFF2-40B4-BE49-F238E27FC236}">
                <a16:creationId xmlns:a16="http://schemas.microsoft.com/office/drawing/2014/main" id="{B4A34ACD-023F-49C2-2CBD-D137BFB7A9FE}"/>
              </a:ext>
            </a:extLst>
          </p:cNvPr>
          <p:cNvSpPr txBox="1"/>
          <p:nvPr/>
        </p:nvSpPr>
        <p:spPr>
          <a:xfrm>
            <a:off x="5758543" y="424543"/>
            <a:ext cx="628105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omic Sans MS"/>
              </a:rPr>
              <a:t>Another fossil (E) is found.</a:t>
            </a:r>
          </a:p>
          <a:p>
            <a:endParaRPr lang="en-US" sz="2400">
              <a:latin typeface="Comic Sans MS"/>
              <a:cs typeface="Calibri"/>
            </a:endParaRPr>
          </a:p>
          <a:p>
            <a:r>
              <a:rPr lang="en-US" sz="2400" dirty="0">
                <a:latin typeface="Comic Sans MS"/>
                <a:cs typeface="Calibri"/>
              </a:rPr>
              <a:t>Which </a:t>
            </a:r>
            <a:r>
              <a:rPr lang="en-US" sz="2400" b="1" u="sng" dirty="0">
                <a:latin typeface="Comic Sans MS"/>
                <a:cs typeface="Calibri"/>
              </a:rPr>
              <a:t>two statements</a:t>
            </a:r>
            <a:r>
              <a:rPr lang="en-US" sz="2400" dirty="0">
                <a:latin typeface="Comic Sans MS"/>
                <a:cs typeface="Calibri"/>
              </a:rPr>
              <a:t> about this fossil are true?</a:t>
            </a:r>
          </a:p>
          <a:p>
            <a:endParaRPr lang="en-US" sz="2400">
              <a:latin typeface="Comic Sans MS"/>
              <a:cs typeface="Calibri"/>
            </a:endParaRPr>
          </a:p>
          <a:p>
            <a:r>
              <a:rPr lang="en-US" sz="2400" dirty="0">
                <a:latin typeface="Comic Sans MS"/>
                <a:cs typeface="Calibri"/>
              </a:rPr>
              <a:t>1). It is the oldest fossil in the group</a:t>
            </a:r>
          </a:p>
          <a:p>
            <a:endParaRPr lang="en-US" sz="2400">
              <a:latin typeface="Comic Sans MS"/>
              <a:cs typeface="Calibri"/>
            </a:endParaRPr>
          </a:p>
          <a:p>
            <a:endParaRPr lang="en-US" sz="2400">
              <a:latin typeface="Comic Sans MS"/>
              <a:cs typeface="Calibri"/>
            </a:endParaRPr>
          </a:p>
          <a:p>
            <a:r>
              <a:rPr lang="en-US" sz="2400" dirty="0">
                <a:latin typeface="Comic Sans MS"/>
                <a:cs typeface="Calibri"/>
              </a:rPr>
              <a:t>2) It is about the same age as fossil A</a:t>
            </a:r>
          </a:p>
          <a:p>
            <a:endParaRPr lang="en-US" sz="2400">
              <a:latin typeface="Comic Sans MS"/>
              <a:cs typeface="Calibri"/>
            </a:endParaRPr>
          </a:p>
          <a:p>
            <a:endParaRPr lang="en-US" sz="2400">
              <a:latin typeface="Comic Sans MS"/>
              <a:cs typeface="Calibri"/>
            </a:endParaRPr>
          </a:p>
          <a:p>
            <a:r>
              <a:rPr lang="en-US" sz="2400" dirty="0">
                <a:latin typeface="Comic Sans MS"/>
                <a:cs typeface="Calibri"/>
              </a:rPr>
              <a:t>3) It is about the same age as Fossil D</a:t>
            </a:r>
          </a:p>
          <a:p>
            <a:endParaRPr lang="en-US" sz="2400">
              <a:latin typeface="Comic Sans MS"/>
              <a:cs typeface="Calibri"/>
            </a:endParaRPr>
          </a:p>
          <a:p>
            <a:endParaRPr lang="en-US" sz="2400">
              <a:latin typeface="Comic Sans MS"/>
              <a:cs typeface="Calibri"/>
            </a:endParaRPr>
          </a:p>
          <a:p>
            <a:r>
              <a:rPr lang="en-US" sz="2400" dirty="0">
                <a:latin typeface="Comic Sans MS"/>
                <a:cs typeface="Calibri"/>
              </a:rPr>
              <a:t>4) It is younger than Fossil B but older than Fossil C</a:t>
            </a:r>
          </a:p>
        </p:txBody>
      </p:sp>
      <p:cxnSp>
        <p:nvCxnSpPr>
          <p:cNvPr id="7" name="Straight Arrow Connector 6">
            <a:extLst>
              <a:ext uri="{FF2B5EF4-FFF2-40B4-BE49-F238E27FC236}">
                <a16:creationId xmlns:a16="http://schemas.microsoft.com/office/drawing/2014/main" id="{F2195869-7287-17BA-5BE5-06D5C32419D3}"/>
              </a:ext>
            </a:extLst>
          </p:cNvPr>
          <p:cNvCxnSpPr/>
          <p:nvPr/>
        </p:nvCxnSpPr>
        <p:spPr>
          <a:xfrm>
            <a:off x="5659504" y="2408076"/>
            <a:ext cx="5823856" cy="13607"/>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5F0F745-BE60-BAC9-7A1A-50363844CE3D}"/>
              </a:ext>
            </a:extLst>
          </p:cNvPr>
          <p:cNvCxnSpPr>
            <a:cxnSpLocks/>
          </p:cNvCxnSpPr>
          <p:nvPr/>
        </p:nvCxnSpPr>
        <p:spPr>
          <a:xfrm>
            <a:off x="6094933" y="4666862"/>
            <a:ext cx="5823856" cy="13607"/>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96E52C6-6148-B754-90B5-377D9E854957}"/>
              </a:ext>
            </a:extLst>
          </p:cNvPr>
          <p:cNvSpPr/>
          <p:nvPr/>
        </p:nvSpPr>
        <p:spPr>
          <a:xfrm>
            <a:off x="5652408" y="3080657"/>
            <a:ext cx="5932713" cy="91167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83F7FF8-C65B-DB6B-B4A3-BB9FB0249E4F}"/>
              </a:ext>
            </a:extLst>
          </p:cNvPr>
          <p:cNvSpPr/>
          <p:nvPr/>
        </p:nvSpPr>
        <p:spPr>
          <a:xfrm>
            <a:off x="5271407" y="5148942"/>
            <a:ext cx="6422570" cy="148317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picture containing person, hand&#10;&#10;Description automatically generated">
            <a:extLst>
              <a:ext uri="{FF2B5EF4-FFF2-40B4-BE49-F238E27FC236}">
                <a16:creationId xmlns:a16="http://schemas.microsoft.com/office/drawing/2014/main" id="{C13DB19D-7259-817E-6FB1-FC0A830ACD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90" y="3678267"/>
            <a:ext cx="5403011" cy="3052672"/>
          </a:xfrm>
          <a:prstGeom prst="rect">
            <a:avLst/>
          </a:prstGeom>
        </p:spPr>
      </p:pic>
    </p:spTree>
    <p:extLst>
      <p:ext uri="{BB962C8B-B14F-4D97-AF65-F5344CB8AC3E}">
        <p14:creationId xmlns:p14="http://schemas.microsoft.com/office/powerpoint/2010/main" val="61257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51EBEF-736E-4E6F-BDF1-4F31177F0548}"/>
              </a:ext>
            </a:extLst>
          </p:cNvPr>
          <p:cNvSpPr txBox="1"/>
          <p:nvPr/>
        </p:nvSpPr>
        <p:spPr>
          <a:xfrm>
            <a:off x="164892" y="123331"/>
            <a:ext cx="11758038" cy="1938992"/>
          </a:xfrm>
          <a:prstGeom prst="rect">
            <a:avLst/>
          </a:prstGeom>
          <a:noFill/>
        </p:spPr>
        <p:txBody>
          <a:bodyPr wrap="square" rtlCol="0">
            <a:spAutoFit/>
          </a:bodyPr>
          <a:lstStyle/>
          <a:p>
            <a:r>
              <a:rPr lang="en-AU" sz="2400" dirty="0"/>
              <a:t>Geologists studying the sedimentary rocks in the Guadalupe Mountains discovered so many marine type structures and so many fossils of marine animals that they realized that this area had once been an ancient reef that was over 600 metres long.</a:t>
            </a:r>
          </a:p>
          <a:p>
            <a:r>
              <a:rPr lang="en-AU" sz="2400" dirty="0"/>
              <a:t>The sea eventually began to gradually dry up, meaning that the reef died, but it was preserved under layers of sediment. The reef is estimated to be 250 to 280 million years old.</a:t>
            </a:r>
          </a:p>
        </p:txBody>
      </p:sp>
      <p:grpSp>
        <p:nvGrpSpPr>
          <p:cNvPr id="17" name="Group 16">
            <a:extLst>
              <a:ext uri="{FF2B5EF4-FFF2-40B4-BE49-F238E27FC236}">
                <a16:creationId xmlns:a16="http://schemas.microsoft.com/office/drawing/2014/main" id="{0A531876-DEB4-4E54-9F33-C0660162E72B}"/>
              </a:ext>
            </a:extLst>
          </p:cNvPr>
          <p:cNvGrpSpPr/>
          <p:nvPr/>
        </p:nvGrpSpPr>
        <p:grpSpPr>
          <a:xfrm>
            <a:off x="374754" y="2038663"/>
            <a:ext cx="10016084" cy="3447738"/>
            <a:chOff x="374754" y="2428407"/>
            <a:chExt cx="10016084" cy="3447738"/>
          </a:xfrm>
        </p:grpSpPr>
        <p:pic>
          <p:nvPicPr>
            <p:cNvPr id="7" name="Picture 6">
              <a:extLst>
                <a:ext uri="{FF2B5EF4-FFF2-40B4-BE49-F238E27FC236}">
                  <a16:creationId xmlns:a16="http://schemas.microsoft.com/office/drawing/2014/main" id="{D40A74A2-8D73-43B3-B5AE-7EAA0D4F36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4754" y="2428407"/>
              <a:ext cx="7737579" cy="3447738"/>
            </a:xfrm>
            <a:prstGeom prst="rect">
              <a:avLst/>
            </a:prstGeom>
          </p:spPr>
        </p:pic>
        <p:grpSp>
          <p:nvGrpSpPr>
            <p:cNvPr id="12" name="Group 11">
              <a:extLst>
                <a:ext uri="{FF2B5EF4-FFF2-40B4-BE49-F238E27FC236}">
                  <a16:creationId xmlns:a16="http://schemas.microsoft.com/office/drawing/2014/main" id="{C5A5BC86-F1DE-49DE-9648-4E7B5A8C2FF6}"/>
                </a:ext>
              </a:extLst>
            </p:cNvPr>
            <p:cNvGrpSpPr/>
            <p:nvPr/>
          </p:nvGrpSpPr>
          <p:grpSpPr>
            <a:xfrm>
              <a:off x="4931764" y="2782669"/>
              <a:ext cx="5459074" cy="646331"/>
              <a:chOff x="4931764" y="2782669"/>
              <a:chExt cx="5459074" cy="646331"/>
            </a:xfrm>
          </p:grpSpPr>
          <p:sp>
            <p:nvSpPr>
              <p:cNvPr id="8" name="TextBox 7">
                <a:extLst>
                  <a:ext uri="{FF2B5EF4-FFF2-40B4-BE49-F238E27FC236}">
                    <a16:creationId xmlns:a16="http://schemas.microsoft.com/office/drawing/2014/main" id="{682C4904-04B5-4D55-BDFE-34A6D88B193C}"/>
                  </a:ext>
                </a:extLst>
              </p:cNvPr>
              <p:cNvSpPr txBox="1"/>
              <p:nvPr/>
            </p:nvSpPr>
            <p:spPr>
              <a:xfrm>
                <a:off x="8112333" y="2782669"/>
                <a:ext cx="2278505" cy="646331"/>
              </a:xfrm>
              <a:prstGeom prst="rect">
                <a:avLst/>
              </a:prstGeom>
              <a:noFill/>
            </p:spPr>
            <p:txBody>
              <a:bodyPr wrap="square" rtlCol="0">
                <a:spAutoFit/>
              </a:bodyPr>
              <a:lstStyle/>
              <a:p>
                <a:r>
                  <a:rPr lang="en-AU" dirty="0"/>
                  <a:t>Main reef area (vertical alignment)</a:t>
                </a:r>
              </a:p>
            </p:txBody>
          </p:sp>
          <p:cxnSp>
            <p:nvCxnSpPr>
              <p:cNvPr id="11" name="Straight Arrow Connector 10">
                <a:extLst>
                  <a:ext uri="{FF2B5EF4-FFF2-40B4-BE49-F238E27FC236}">
                    <a16:creationId xmlns:a16="http://schemas.microsoft.com/office/drawing/2014/main" id="{BEB8A0C6-1493-4FF3-82BC-A5BE948AB54A}"/>
                  </a:ext>
                </a:extLst>
              </p:cNvPr>
              <p:cNvCxnSpPr>
                <a:stCxn id="8" idx="1"/>
              </p:cNvCxnSpPr>
              <p:nvPr/>
            </p:nvCxnSpPr>
            <p:spPr>
              <a:xfrm flipH="1" flipV="1">
                <a:off x="4931764" y="3105834"/>
                <a:ext cx="3180569"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C6F2F81F-2C24-4B2B-A53F-D61DB81E9C7B}"/>
                </a:ext>
              </a:extLst>
            </p:cNvPr>
            <p:cNvGrpSpPr/>
            <p:nvPr/>
          </p:nvGrpSpPr>
          <p:grpSpPr>
            <a:xfrm>
              <a:off x="4243543" y="3829110"/>
              <a:ext cx="6147295" cy="923330"/>
              <a:chOff x="4243543" y="3829110"/>
              <a:chExt cx="6147295" cy="923330"/>
            </a:xfrm>
          </p:grpSpPr>
          <p:sp>
            <p:nvSpPr>
              <p:cNvPr id="9" name="TextBox 8">
                <a:extLst>
                  <a:ext uri="{FF2B5EF4-FFF2-40B4-BE49-F238E27FC236}">
                    <a16:creationId xmlns:a16="http://schemas.microsoft.com/office/drawing/2014/main" id="{97F6AE9A-6401-4596-A2C0-46FE6089032B}"/>
                  </a:ext>
                </a:extLst>
              </p:cNvPr>
              <p:cNvSpPr txBox="1"/>
              <p:nvPr/>
            </p:nvSpPr>
            <p:spPr>
              <a:xfrm>
                <a:off x="8112333" y="3829110"/>
                <a:ext cx="2278505" cy="923330"/>
              </a:xfrm>
              <a:prstGeom prst="rect">
                <a:avLst/>
              </a:prstGeom>
              <a:noFill/>
            </p:spPr>
            <p:txBody>
              <a:bodyPr wrap="square" rtlCol="0">
                <a:spAutoFit/>
              </a:bodyPr>
              <a:lstStyle/>
              <a:p>
                <a:r>
                  <a:rPr lang="en-AU" dirty="0"/>
                  <a:t>Fore reef area (slopes up towards the main reef)</a:t>
                </a:r>
              </a:p>
            </p:txBody>
          </p:sp>
          <p:cxnSp>
            <p:nvCxnSpPr>
              <p:cNvPr id="13" name="Straight Arrow Connector 12">
                <a:extLst>
                  <a:ext uri="{FF2B5EF4-FFF2-40B4-BE49-F238E27FC236}">
                    <a16:creationId xmlns:a16="http://schemas.microsoft.com/office/drawing/2014/main" id="{E81BEA34-7AEF-4D9B-B18C-285DD2DD8F27}"/>
                  </a:ext>
                </a:extLst>
              </p:cNvPr>
              <p:cNvCxnSpPr>
                <a:cxnSpLocks/>
              </p:cNvCxnSpPr>
              <p:nvPr/>
            </p:nvCxnSpPr>
            <p:spPr>
              <a:xfrm flipH="1">
                <a:off x="4243543" y="4166829"/>
                <a:ext cx="3868790" cy="12394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sp>
        <p:nvSpPr>
          <p:cNvPr id="16" name="TextBox 15">
            <a:extLst>
              <a:ext uri="{FF2B5EF4-FFF2-40B4-BE49-F238E27FC236}">
                <a16:creationId xmlns:a16="http://schemas.microsoft.com/office/drawing/2014/main" id="{312E7BD2-C882-42AA-A970-A86CEE9A625F}"/>
              </a:ext>
            </a:extLst>
          </p:cNvPr>
          <p:cNvSpPr txBox="1"/>
          <p:nvPr/>
        </p:nvSpPr>
        <p:spPr>
          <a:xfrm>
            <a:off x="269823" y="5563663"/>
            <a:ext cx="11653107" cy="1200329"/>
          </a:xfrm>
          <a:prstGeom prst="rect">
            <a:avLst/>
          </a:prstGeom>
          <a:noFill/>
        </p:spPr>
        <p:txBody>
          <a:bodyPr wrap="square" rtlCol="0">
            <a:spAutoFit/>
          </a:bodyPr>
          <a:lstStyle/>
          <a:p>
            <a:r>
              <a:rPr lang="en-AU" b="0" i="0" dirty="0">
                <a:solidFill>
                  <a:srgbClr val="171717"/>
                </a:solidFill>
                <a:effectLst/>
                <a:latin typeface="Merriweather Web"/>
              </a:rPr>
              <a:t>The reef remained obscured until about 80 million years ago, when tectonic processes began to slowly uplift the entire region. Faulting between 20 and 30 million years ago uplifted a large, long-buried section of the reef. The uplift exposed the rocks to erosion, which wore away soft sediments and exposed the resistant reef of the Guadalupe Mountains that we see today.</a:t>
            </a:r>
            <a:endParaRPr lang="en-AU" dirty="0"/>
          </a:p>
        </p:txBody>
      </p:sp>
    </p:spTree>
    <p:extLst>
      <p:ext uri="{BB962C8B-B14F-4D97-AF65-F5344CB8AC3E}">
        <p14:creationId xmlns:p14="http://schemas.microsoft.com/office/powerpoint/2010/main" val="133009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rock, invertebrate, piece&#10;&#10;Description automatically generated">
            <a:extLst>
              <a:ext uri="{FF2B5EF4-FFF2-40B4-BE49-F238E27FC236}">
                <a16:creationId xmlns:a16="http://schemas.microsoft.com/office/drawing/2014/main" id="{C61F72BF-DFA8-4A32-AEAB-E7D74D4EED74}"/>
              </a:ext>
            </a:extLst>
          </p:cNvPr>
          <p:cNvPicPr>
            <a:picLocks noGrp="1" noChangeAspect="1"/>
          </p:cNvPicPr>
          <p:nvPr>
            <p:ph idx="1"/>
          </p:nvPr>
        </p:nvPicPr>
        <p:blipFill>
          <a:blip r:embed="rId3"/>
          <a:stretch>
            <a:fillRect/>
          </a:stretch>
        </p:blipFill>
        <p:spPr>
          <a:xfrm>
            <a:off x="643467" y="1820502"/>
            <a:ext cx="10905066" cy="3216994"/>
          </a:xfrm>
          <a:prstGeom prst="rect">
            <a:avLst/>
          </a:prstGeom>
        </p:spPr>
      </p:pic>
    </p:spTree>
    <p:extLst>
      <p:ext uri="{BB962C8B-B14F-4D97-AF65-F5344CB8AC3E}">
        <p14:creationId xmlns:p14="http://schemas.microsoft.com/office/powerpoint/2010/main" val="90845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0922-819D-4AC8-813E-1958076E38D0}"/>
              </a:ext>
            </a:extLst>
          </p:cNvPr>
          <p:cNvSpPr>
            <a:spLocks noGrp="1"/>
          </p:cNvSpPr>
          <p:nvPr>
            <p:ph type="title"/>
          </p:nvPr>
        </p:nvSpPr>
        <p:spPr/>
        <p:txBody>
          <a:bodyPr/>
          <a:lstStyle/>
          <a:p>
            <a:endParaRPr lang="en-US"/>
          </a:p>
        </p:txBody>
      </p:sp>
      <p:pic>
        <p:nvPicPr>
          <p:cNvPr id="4" name="Picture 4" descr="A picture containing different, several&#10;&#10;Description automatically generated">
            <a:extLst>
              <a:ext uri="{FF2B5EF4-FFF2-40B4-BE49-F238E27FC236}">
                <a16:creationId xmlns:a16="http://schemas.microsoft.com/office/drawing/2014/main" id="{816F63E8-E86C-4B4F-812B-944A9B171735}"/>
              </a:ext>
            </a:extLst>
          </p:cNvPr>
          <p:cNvPicPr>
            <a:picLocks noGrp="1" noChangeAspect="1"/>
          </p:cNvPicPr>
          <p:nvPr>
            <p:ph idx="1"/>
          </p:nvPr>
        </p:nvPicPr>
        <p:blipFill>
          <a:blip r:embed="rId3"/>
          <a:stretch>
            <a:fillRect/>
          </a:stretch>
        </p:blipFill>
        <p:spPr>
          <a:xfrm>
            <a:off x="373525" y="71587"/>
            <a:ext cx="11444949" cy="6781110"/>
          </a:xfrm>
        </p:spPr>
      </p:pic>
    </p:spTree>
    <p:extLst>
      <p:ext uri="{BB962C8B-B14F-4D97-AF65-F5344CB8AC3E}">
        <p14:creationId xmlns:p14="http://schemas.microsoft.com/office/powerpoint/2010/main" val="281992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D862-1F22-42CC-8C24-4A55344FD227}"/>
              </a:ext>
            </a:extLst>
          </p:cNvPr>
          <p:cNvSpPr>
            <a:spLocks noGrp="1"/>
          </p:cNvSpPr>
          <p:nvPr>
            <p:ph type="title"/>
          </p:nvPr>
        </p:nvSpPr>
        <p:spPr/>
        <p:txBody>
          <a:bodyPr/>
          <a:lstStyle/>
          <a:p>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0B288C82-F5F9-48F5-A4E4-DF00448DC37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313" y="4727735"/>
            <a:ext cx="12193177" cy="1580695"/>
          </a:xfrm>
        </p:spPr>
      </p:pic>
      <p:pic>
        <p:nvPicPr>
          <p:cNvPr id="6" name="Picture 4" descr="A picture containing outdoor, sky, mountain, rock&#10;&#10;Description automatically generated">
            <a:extLst>
              <a:ext uri="{FF2B5EF4-FFF2-40B4-BE49-F238E27FC236}">
                <a16:creationId xmlns:a16="http://schemas.microsoft.com/office/drawing/2014/main" id="{A6EE78C7-AF6F-432C-86F3-37675940B2B5}"/>
              </a:ext>
            </a:extLst>
          </p:cNvPr>
          <p:cNvPicPr>
            <a:picLocks noChangeAspect="1"/>
          </p:cNvPicPr>
          <p:nvPr/>
        </p:nvPicPr>
        <p:blipFill>
          <a:blip r:embed="rId3"/>
          <a:stretch>
            <a:fillRect/>
          </a:stretch>
        </p:blipFill>
        <p:spPr>
          <a:xfrm>
            <a:off x="4313" y="1040368"/>
            <a:ext cx="12183373" cy="3607096"/>
          </a:xfrm>
          <a:prstGeom prst="rect">
            <a:avLst/>
          </a:prstGeom>
        </p:spPr>
      </p:pic>
    </p:spTree>
    <p:extLst>
      <p:ext uri="{BB962C8B-B14F-4D97-AF65-F5344CB8AC3E}">
        <p14:creationId xmlns:p14="http://schemas.microsoft.com/office/powerpoint/2010/main" val="349630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670F-A2D9-4AA9-9661-1E993081ADD0}"/>
              </a:ext>
            </a:extLst>
          </p:cNvPr>
          <p:cNvSpPr>
            <a:spLocks noGrp="1"/>
          </p:cNvSpPr>
          <p:nvPr>
            <p:ph type="title"/>
          </p:nvPr>
        </p:nvSpPr>
        <p:spPr>
          <a:xfrm>
            <a:off x="481013" y="3752849"/>
            <a:ext cx="3290887" cy="2452687"/>
          </a:xfrm>
        </p:spPr>
        <p:txBody>
          <a:bodyPr anchor="ctr">
            <a:normAutofit/>
          </a:bodyPr>
          <a:lstStyle/>
          <a:p>
            <a:r>
              <a:rPr lang="en-US" sz="3600" dirty="0">
                <a:latin typeface="Comic Sans MS"/>
              </a:rPr>
              <a:t>Layers of time</a:t>
            </a:r>
          </a:p>
        </p:txBody>
      </p:sp>
      <p:pic>
        <p:nvPicPr>
          <p:cNvPr id="4" name="Picture 4" descr="A picture containing outdoor, nature, rock, valley&#10;&#10;Description automatically generated">
            <a:extLst>
              <a:ext uri="{FF2B5EF4-FFF2-40B4-BE49-F238E27FC236}">
                <a16:creationId xmlns:a16="http://schemas.microsoft.com/office/drawing/2014/main" id="{0514C16A-8B1D-4222-A0F5-D98174C006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6B6BFCC-43CF-4DAA-8A11-9F6EE120347C}"/>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en-US" sz="2200" b="1" dirty="0">
                <a:latin typeface="Comic Sans MS"/>
                <a:ea typeface="+mn-lt"/>
                <a:cs typeface="+mn-lt"/>
              </a:rPr>
              <a:t>Fossils </a:t>
            </a:r>
            <a:r>
              <a:rPr lang="en-US" sz="2200" dirty="0">
                <a:latin typeface="Comic Sans MS"/>
                <a:ea typeface="+mn-lt"/>
                <a:cs typeface="+mn-lt"/>
              </a:rPr>
              <a:t>form in layers of </a:t>
            </a:r>
            <a:r>
              <a:rPr lang="en-US" sz="2200" b="1" dirty="0">
                <a:latin typeface="Comic Sans MS"/>
                <a:ea typeface="+mn-lt"/>
                <a:cs typeface="+mn-lt"/>
              </a:rPr>
              <a:t>sedimentary rock</a:t>
            </a:r>
            <a:r>
              <a:rPr lang="en-US" sz="2200" dirty="0">
                <a:latin typeface="Comic Sans MS"/>
                <a:ea typeface="+mn-lt"/>
                <a:cs typeface="+mn-lt"/>
              </a:rPr>
              <a:t>. </a:t>
            </a:r>
          </a:p>
          <a:p>
            <a:r>
              <a:rPr lang="en-US" sz="2200" b="1" dirty="0">
                <a:latin typeface="Comic Sans MS"/>
                <a:ea typeface="+mn-lt"/>
                <a:cs typeface="+mn-lt"/>
              </a:rPr>
              <a:t>Geologists </a:t>
            </a:r>
            <a:r>
              <a:rPr lang="en-US" sz="2200" dirty="0">
                <a:latin typeface="Comic Sans MS"/>
                <a:ea typeface="+mn-lt"/>
                <a:cs typeface="+mn-lt"/>
              </a:rPr>
              <a:t>use their understanding of how sedimentary layers form to order fossils from oldest to youngest. </a:t>
            </a:r>
          </a:p>
          <a:p>
            <a:r>
              <a:rPr lang="en-US" sz="2200" dirty="0">
                <a:latin typeface="Comic Sans MS"/>
                <a:ea typeface="+mn-lt"/>
                <a:cs typeface="+mn-lt"/>
              </a:rPr>
              <a:t>This is a bit like counting the rings in a tree stump to find out how old the tree is.</a:t>
            </a:r>
            <a:endParaRPr lang="en-US" sz="2200" dirty="0">
              <a:latin typeface="Comic Sans MS"/>
              <a:cs typeface="Calibri"/>
            </a:endParaRPr>
          </a:p>
        </p:txBody>
      </p:sp>
    </p:spTree>
    <p:extLst>
      <p:ext uri="{BB962C8B-B14F-4D97-AF65-F5344CB8AC3E}">
        <p14:creationId xmlns:p14="http://schemas.microsoft.com/office/powerpoint/2010/main" val="310775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2020B-6627-47D4-8AB1-8F2F612D698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Comic Sans MS"/>
              </a:rPr>
              <a:t>Fossil formation</a:t>
            </a:r>
          </a:p>
        </p:txBody>
      </p:sp>
      <p:pic>
        <p:nvPicPr>
          <p:cNvPr id="4" name="Picture 4" descr="Diagram&#10;&#10;Description automatically generated">
            <a:extLst>
              <a:ext uri="{FF2B5EF4-FFF2-40B4-BE49-F238E27FC236}">
                <a16:creationId xmlns:a16="http://schemas.microsoft.com/office/drawing/2014/main" id="{86AF54B7-575A-4490-A708-B619941A882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77316" y="978308"/>
            <a:ext cx="6780700" cy="4899055"/>
          </a:xfrm>
          <a:prstGeom prst="rect">
            <a:avLst/>
          </a:prstGeom>
        </p:spPr>
      </p:pic>
      <p:grpSp>
        <p:nvGrpSpPr>
          <p:cNvPr id="11" name="Group 10">
            <a:extLst>
              <a:ext uri="{FF2B5EF4-FFF2-40B4-BE49-F238E27FC236}">
                <a16:creationId xmlns:a16="http://schemas.microsoft.com/office/drawing/2014/main" id="{097F0D29-0952-4506-98A5-6A87A1E670B2}"/>
              </a:ext>
            </a:extLst>
          </p:cNvPr>
          <p:cNvGrpSpPr/>
          <p:nvPr/>
        </p:nvGrpSpPr>
        <p:grpSpPr>
          <a:xfrm>
            <a:off x="-434715" y="4502016"/>
            <a:ext cx="9111641" cy="2253678"/>
            <a:chOff x="-434715" y="4502016"/>
            <a:chExt cx="9111641" cy="2253678"/>
          </a:xfrm>
        </p:grpSpPr>
        <p:sp>
          <p:nvSpPr>
            <p:cNvPr id="3" name="TextBox 2">
              <a:extLst>
                <a:ext uri="{FF2B5EF4-FFF2-40B4-BE49-F238E27FC236}">
                  <a16:creationId xmlns:a16="http://schemas.microsoft.com/office/drawing/2014/main" id="{F5576985-6EAE-47C6-B8E8-2650C19BE9A1}"/>
                </a:ext>
              </a:extLst>
            </p:cNvPr>
            <p:cNvSpPr txBox="1"/>
            <p:nvPr/>
          </p:nvSpPr>
          <p:spPr>
            <a:xfrm>
              <a:off x="717422" y="5555365"/>
              <a:ext cx="3897443" cy="1200329"/>
            </a:xfrm>
            <a:prstGeom prst="rect">
              <a:avLst/>
            </a:prstGeom>
            <a:noFill/>
          </p:spPr>
          <p:txBody>
            <a:bodyPr wrap="square" rtlCol="0">
              <a:spAutoFit/>
            </a:bodyPr>
            <a:lstStyle/>
            <a:p>
              <a:r>
                <a:rPr lang="en-AU" sz="2400" dirty="0"/>
                <a:t>Time for some teacher led notes on how this unlucky </a:t>
              </a:r>
              <a:r>
                <a:rPr lang="en-AU" sz="2400" dirty="0" err="1"/>
                <a:t>dino</a:t>
              </a:r>
              <a:r>
                <a:rPr lang="en-AU" sz="2400" dirty="0"/>
                <a:t> turned into a fossil. </a:t>
              </a:r>
              <a:r>
                <a:rPr lang="en-AU" sz="1100" dirty="0"/>
                <a:t>(next slide)</a:t>
              </a:r>
              <a:endParaRPr lang="en-AU" sz="2400" dirty="0"/>
            </a:p>
          </p:txBody>
        </p:sp>
        <p:grpSp>
          <p:nvGrpSpPr>
            <p:cNvPr id="10" name="Group 9">
              <a:extLst>
                <a:ext uri="{FF2B5EF4-FFF2-40B4-BE49-F238E27FC236}">
                  <a16:creationId xmlns:a16="http://schemas.microsoft.com/office/drawing/2014/main" id="{545F002D-5BF2-41D0-AA7E-D259892AFB78}"/>
                </a:ext>
              </a:extLst>
            </p:cNvPr>
            <p:cNvGrpSpPr/>
            <p:nvPr/>
          </p:nvGrpSpPr>
          <p:grpSpPr>
            <a:xfrm>
              <a:off x="-434715" y="4502016"/>
              <a:ext cx="9111641" cy="1796336"/>
              <a:chOff x="-434715" y="4502016"/>
              <a:chExt cx="9111641" cy="1796336"/>
            </a:xfrm>
          </p:grpSpPr>
          <p:sp>
            <p:nvSpPr>
              <p:cNvPr id="5" name="Arc 4">
                <a:extLst>
                  <a:ext uri="{FF2B5EF4-FFF2-40B4-BE49-F238E27FC236}">
                    <a16:creationId xmlns:a16="http://schemas.microsoft.com/office/drawing/2014/main" id="{74D2E379-96E2-497A-914B-5CE8FC3CC327}"/>
                  </a:ext>
                </a:extLst>
              </p:cNvPr>
              <p:cNvSpPr/>
              <p:nvPr/>
            </p:nvSpPr>
            <p:spPr>
              <a:xfrm>
                <a:off x="-434715" y="4502016"/>
                <a:ext cx="9100082" cy="1796336"/>
              </a:xfrm>
              <a:prstGeom prst="arc">
                <a:avLst>
                  <a:gd name="adj1" fmla="val 31077"/>
                  <a:gd name="adj2" fmla="val 5273385"/>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cxnSp>
            <p:nvCxnSpPr>
              <p:cNvPr id="7" name="Straight Arrow Connector 6">
                <a:extLst>
                  <a:ext uri="{FF2B5EF4-FFF2-40B4-BE49-F238E27FC236}">
                    <a16:creationId xmlns:a16="http://schemas.microsoft.com/office/drawing/2014/main" id="{B9AB25E9-8E74-4243-89E7-0552DE75B211}"/>
                  </a:ext>
                </a:extLst>
              </p:cNvPr>
              <p:cNvCxnSpPr>
                <a:cxnSpLocks/>
              </p:cNvCxnSpPr>
              <p:nvPr/>
            </p:nvCxnSpPr>
            <p:spPr>
              <a:xfrm rot="720000" flipV="1">
                <a:off x="8676926" y="5276539"/>
                <a:ext cx="0" cy="18236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65169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A72FA8-7E4E-4347-A437-DCFF8E05C50B}"/>
              </a:ext>
            </a:extLst>
          </p:cNvPr>
          <p:cNvSpPr txBox="1"/>
          <p:nvPr/>
        </p:nvSpPr>
        <p:spPr>
          <a:xfrm>
            <a:off x="290018" y="141574"/>
            <a:ext cx="4386706" cy="4016484"/>
          </a:xfrm>
          <a:prstGeom prst="rect">
            <a:avLst/>
          </a:prstGeom>
          <a:noFill/>
        </p:spPr>
        <p:txBody>
          <a:bodyPr wrap="square" rtlCol="0">
            <a:spAutoFit/>
          </a:bodyPr>
          <a:lstStyle/>
          <a:p>
            <a:pPr>
              <a:spcAft>
                <a:spcPts val="600"/>
              </a:spcAft>
            </a:pPr>
            <a:r>
              <a:rPr lang="en-AU" sz="2400" b="1" dirty="0"/>
              <a:t>Key</a:t>
            </a:r>
            <a:r>
              <a:rPr lang="en-AU" sz="2400" dirty="0"/>
              <a:t> steps in the fossilisation of a animal</a:t>
            </a:r>
          </a:p>
          <a:p>
            <a:pPr marL="342900" indent="-342900">
              <a:spcAft>
                <a:spcPts val="600"/>
              </a:spcAft>
              <a:buFont typeface="+mj-lt"/>
              <a:buAutoNum type="arabicPeriod"/>
            </a:pPr>
            <a:r>
              <a:rPr lang="en-AU" sz="2400" dirty="0"/>
              <a:t>When the animal dies the body of the animal is relatively undisturbed (by predators, scavengers, floods etc)</a:t>
            </a:r>
          </a:p>
          <a:p>
            <a:pPr marL="342900" indent="-342900">
              <a:spcAft>
                <a:spcPts val="600"/>
              </a:spcAft>
              <a:buFont typeface="+mj-lt"/>
              <a:buAutoNum type="arabicPeriod"/>
            </a:pPr>
            <a:r>
              <a:rPr lang="en-AU" sz="2400" dirty="0"/>
              <a:t>The soft fleshy parts of the body decay</a:t>
            </a:r>
          </a:p>
          <a:p>
            <a:pPr marL="342900" indent="-342900">
              <a:spcAft>
                <a:spcPts val="600"/>
              </a:spcAft>
              <a:buFont typeface="+mj-lt"/>
              <a:buAutoNum type="arabicPeriod"/>
            </a:pPr>
            <a:r>
              <a:rPr lang="en-AU" sz="2400" dirty="0"/>
              <a:t>The remains get covered with layers of sediment</a:t>
            </a:r>
          </a:p>
        </p:txBody>
      </p:sp>
      <p:pic>
        <p:nvPicPr>
          <p:cNvPr id="3" name="Content Placeholder 3">
            <a:extLst>
              <a:ext uri="{FF2B5EF4-FFF2-40B4-BE49-F238E27FC236}">
                <a16:creationId xmlns:a16="http://schemas.microsoft.com/office/drawing/2014/main" id="{59969EE2-26FD-499C-AAA3-D7811574B5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66805" y="500855"/>
            <a:ext cx="7625195" cy="3387776"/>
          </a:xfrm>
          <a:prstGeom prst="rect">
            <a:avLst/>
          </a:prstGeom>
        </p:spPr>
      </p:pic>
      <p:sp>
        <p:nvSpPr>
          <p:cNvPr id="4" name="TextBox 3">
            <a:extLst>
              <a:ext uri="{FF2B5EF4-FFF2-40B4-BE49-F238E27FC236}">
                <a16:creationId xmlns:a16="http://schemas.microsoft.com/office/drawing/2014/main" id="{BF8972BD-6B0C-44A9-BC31-362381C6A17F}"/>
              </a:ext>
            </a:extLst>
          </p:cNvPr>
          <p:cNvSpPr txBox="1"/>
          <p:nvPr/>
        </p:nvSpPr>
        <p:spPr>
          <a:xfrm>
            <a:off x="290018" y="4168582"/>
            <a:ext cx="11611966" cy="2169825"/>
          </a:xfrm>
          <a:prstGeom prst="rect">
            <a:avLst/>
          </a:prstGeom>
          <a:noFill/>
        </p:spPr>
        <p:txBody>
          <a:bodyPr wrap="square" rtlCol="0">
            <a:spAutoFit/>
          </a:bodyPr>
          <a:lstStyle/>
          <a:p>
            <a:pPr marL="342900" indent="-342900">
              <a:spcAft>
                <a:spcPts val="600"/>
              </a:spcAft>
              <a:buFont typeface="+mj-lt"/>
              <a:buAutoNum type="arabicPeriod" startAt="4"/>
            </a:pPr>
            <a:r>
              <a:rPr lang="en-AU" sz="2400" dirty="0"/>
              <a:t>The layers of sediment build up as the soft parts of the remains completely decay away</a:t>
            </a:r>
          </a:p>
          <a:p>
            <a:pPr marL="342900" indent="-342900">
              <a:spcAft>
                <a:spcPts val="600"/>
              </a:spcAft>
              <a:buFont typeface="+mj-lt"/>
              <a:buAutoNum type="arabicPeriod" startAt="4"/>
            </a:pPr>
            <a:r>
              <a:rPr lang="en-AU" sz="2400" dirty="0"/>
              <a:t>The layers of sediment build up more and more and the bones become incorporated into a rock layer well under the surface of the earth.</a:t>
            </a:r>
          </a:p>
          <a:p>
            <a:pPr marL="342900" indent="-342900">
              <a:spcAft>
                <a:spcPts val="600"/>
              </a:spcAft>
              <a:buFont typeface="+mj-lt"/>
              <a:buAutoNum type="arabicPeriod" startAt="4"/>
            </a:pPr>
            <a:r>
              <a:rPr lang="en-AU" sz="2400" dirty="0"/>
              <a:t>Uplift occurs and the rock layer is move back to the surface of the earth.</a:t>
            </a:r>
          </a:p>
          <a:p>
            <a:endParaRPr lang="en-AU" sz="2400" dirty="0"/>
          </a:p>
        </p:txBody>
      </p:sp>
    </p:spTree>
    <p:extLst>
      <p:ext uri="{BB962C8B-B14F-4D97-AF65-F5344CB8AC3E}">
        <p14:creationId xmlns:p14="http://schemas.microsoft.com/office/powerpoint/2010/main" val="244189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E0DB-3FA9-44F6-97A5-DC668D604131}"/>
              </a:ext>
            </a:extLst>
          </p:cNvPr>
          <p:cNvSpPr>
            <a:spLocks noGrp="1"/>
          </p:cNvSpPr>
          <p:nvPr>
            <p:ph type="title"/>
          </p:nvPr>
        </p:nvSpPr>
        <p:spPr>
          <a:xfrm>
            <a:off x="176842" y="792851"/>
            <a:ext cx="11823939" cy="1325563"/>
          </a:xfrm>
        </p:spPr>
        <p:txBody>
          <a:bodyPr>
            <a:normAutofit fontScale="90000"/>
          </a:bodyPr>
          <a:lstStyle/>
          <a:p>
            <a:pPr algn="ctr"/>
            <a:r>
              <a:rPr lang="en-US" dirty="0">
                <a:latin typeface="Comic Sans MS"/>
                <a:ea typeface="+mj-lt"/>
                <a:cs typeface="+mj-lt"/>
              </a:rPr>
              <a:t>This diagram shows sedimentary rock layers. </a:t>
            </a:r>
            <a:br>
              <a:rPr lang="en-US" dirty="0">
                <a:latin typeface="Comic Sans MS"/>
                <a:ea typeface="+mj-lt"/>
                <a:cs typeface="+mj-lt"/>
              </a:rPr>
            </a:br>
            <a:r>
              <a:rPr lang="en-US" dirty="0">
                <a:latin typeface="Comic Sans MS"/>
                <a:ea typeface="+mj-lt"/>
                <a:cs typeface="+mj-lt"/>
              </a:rPr>
              <a:t>Four fossils (A–D) were found at the locations shown.</a:t>
            </a:r>
            <a:endParaRPr lang="en-US" dirty="0">
              <a:latin typeface="Comic Sans MS"/>
            </a:endParaRPr>
          </a:p>
          <a:p>
            <a:pPr algn="ctr"/>
            <a:endParaRPr lang="en-US" dirty="0">
              <a:ea typeface="Calibri Light"/>
              <a:cs typeface="Calibri Light"/>
            </a:endParaRPr>
          </a:p>
          <a:p>
            <a:pPr algn="ctr"/>
            <a:endParaRPr lang="en-US">
              <a:cs typeface="Calibri Light"/>
            </a:endParaRPr>
          </a:p>
        </p:txBody>
      </p:sp>
      <p:pic>
        <p:nvPicPr>
          <p:cNvPr id="4" name="Picture 4">
            <a:extLst>
              <a:ext uri="{FF2B5EF4-FFF2-40B4-BE49-F238E27FC236}">
                <a16:creationId xmlns:a16="http://schemas.microsoft.com/office/drawing/2014/main" id="{06008DDF-05C7-4DA7-955A-19CB042FFC9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098866" y="1834611"/>
            <a:ext cx="8007874" cy="4800373"/>
          </a:xfrm>
        </p:spPr>
      </p:pic>
    </p:spTree>
    <p:extLst>
      <p:ext uri="{BB962C8B-B14F-4D97-AF65-F5344CB8AC3E}">
        <p14:creationId xmlns:p14="http://schemas.microsoft.com/office/powerpoint/2010/main" val="3365490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49439EC94700409E408A5B6F990243" ma:contentTypeVersion="15" ma:contentTypeDescription="Create a new document." ma:contentTypeScope="" ma:versionID="bbeec43803ce057db510b555af20da71">
  <xsd:schema xmlns:xsd="http://www.w3.org/2001/XMLSchema" xmlns:xs="http://www.w3.org/2001/XMLSchema" xmlns:p="http://schemas.microsoft.com/office/2006/metadata/properties" xmlns:ns2="ae9ec455-95ee-41a7-9221-20b4d8a4ace6" xmlns:ns3="3dfc3727-4120-4b9d-bed7-46e7d7214b61" targetNamespace="http://schemas.microsoft.com/office/2006/metadata/properties" ma:root="true" ma:fieldsID="471e3245701d2da005d6cdd16e19fbbe" ns2:_="" ns3:_="">
    <xsd:import namespace="ae9ec455-95ee-41a7-9221-20b4d8a4ace6"/>
    <xsd:import namespace="3dfc3727-4120-4b9d-bed7-46e7d7214b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ec455-95ee-41a7-9221-20b4d8a4a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73d397c-480d-4149-95e5-be7ffaca68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fc3727-4120-4b9d-bed7-46e7d7214b6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378c9f-6fd6-48b4-947a-2dc44c42869f}" ma:internalName="TaxCatchAll" ma:showField="CatchAllData" ma:web="3dfc3727-4120-4b9d-bed7-46e7d7214b6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9ec455-95ee-41a7-9221-20b4d8a4ace6">
      <Terms xmlns="http://schemas.microsoft.com/office/infopath/2007/PartnerControls"/>
    </lcf76f155ced4ddcb4097134ff3c332f>
    <TaxCatchAll xmlns="3dfc3727-4120-4b9d-bed7-46e7d7214b61" xsi:nil="true"/>
  </documentManagement>
</p:properties>
</file>

<file path=customXml/itemProps1.xml><?xml version="1.0" encoding="utf-8"?>
<ds:datastoreItem xmlns:ds="http://schemas.openxmlformats.org/officeDocument/2006/customXml" ds:itemID="{F994796A-41D7-4E37-9B67-C32C83520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ec455-95ee-41a7-9221-20b4d8a4ace6"/>
    <ds:schemaRef ds:uri="3dfc3727-4120-4b9d-bed7-46e7d7214b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D7395E-B23D-41C4-B515-90739E5DEA33}">
  <ds:schemaRefs>
    <ds:schemaRef ds:uri="http://schemas.microsoft.com/sharepoint/v3/contenttype/forms"/>
  </ds:schemaRefs>
</ds:datastoreItem>
</file>

<file path=customXml/itemProps3.xml><?xml version="1.0" encoding="utf-8"?>
<ds:datastoreItem xmlns:ds="http://schemas.openxmlformats.org/officeDocument/2006/customXml" ds:itemID="{4C7ED8CE-A9CC-4457-8C7D-1D68C8B7B8E3}">
  <ds:schemaRefs>
    <ds:schemaRef ds:uri="http://schemas.microsoft.com/office/2006/metadata/properties"/>
    <ds:schemaRef ds:uri="http://schemas.microsoft.com/office/infopath/2007/PartnerControls"/>
    <ds:schemaRef ds:uri="ae9ec455-95ee-41a7-9221-20b4d8a4ace6"/>
    <ds:schemaRef ds:uri="3dfc3727-4120-4b9d-bed7-46e7d7214b61"/>
  </ds:schemaRefs>
</ds:datastoreItem>
</file>

<file path=docProps/app.xml><?xml version="1.0" encoding="utf-8"?>
<Properties xmlns="http://schemas.openxmlformats.org/officeDocument/2006/extended-properties" xmlns:vt="http://schemas.openxmlformats.org/officeDocument/2006/docPropsVTypes">
  <Template>office theme</Template>
  <TotalTime>38</TotalTime>
  <Words>688</Words>
  <Application>Microsoft Office PowerPoint</Application>
  <PresentationFormat>Widescreen</PresentationFormat>
  <Paragraphs>59</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Merriweather Web</vt:lpstr>
      <vt:lpstr>Arial</vt:lpstr>
      <vt:lpstr>Calibri</vt:lpstr>
      <vt:lpstr>Calibri Light</vt:lpstr>
      <vt:lpstr>Comic Sans MS</vt:lpstr>
      <vt:lpstr>office theme</vt:lpstr>
      <vt:lpstr>A surprising discovery</vt:lpstr>
      <vt:lpstr>PowerPoint Presentation</vt:lpstr>
      <vt:lpstr>PowerPoint Presentation</vt:lpstr>
      <vt:lpstr>PowerPoint Presentation</vt:lpstr>
      <vt:lpstr>PowerPoint Presentation</vt:lpstr>
      <vt:lpstr>Layers of time</vt:lpstr>
      <vt:lpstr>Fossil formation</vt:lpstr>
      <vt:lpstr>PowerPoint Presentation</vt:lpstr>
      <vt:lpstr>This diagram shows sedimentary rock layers.  Four fossils (A–D) were found at the locations shown.  </vt:lpstr>
      <vt:lpstr> Order the fossils from oldest to youngest.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Gary</dc:creator>
  <cp:lastModifiedBy>TURNER, Gary (gturn44)</cp:lastModifiedBy>
  <cp:revision>65</cp:revision>
  <dcterms:created xsi:type="dcterms:W3CDTF">2023-03-08T05:43:32Z</dcterms:created>
  <dcterms:modified xsi:type="dcterms:W3CDTF">2023-08-31T02:24:07Z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0x0101007E49439EC94700409E408A5B6F990243</vt:lpwstr>
  </property>
</Properties>
</file>